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FCF71C0-46DA-4DB5-9F53-B910649EB346}" type="datetimeFigureOut">
              <a:rPr lang="en-US" smtClean="0"/>
              <a:pPr/>
              <a:t>9/1/2008</a:t>
            </a:fld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8F1A6D3-EFB3-4133-A88A-88FE29DB3C5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785794"/>
            <a:ext cx="82153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>
                <a:latin typeface="Comic Sans MS" pitchFamily="66" charset="0"/>
              </a:rPr>
              <a:t>HOW TO IMPROVE YOUR FORMAL ESSAY </a:t>
            </a:r>
            <a:endParaRPr lang="en-NZ" sz="80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428605"/>
            <a:ext cx="807249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mic Sans MS" pitchFamily="66" charset="0"/>
              </a:rPr>
              <a:t>WHY SHOULD YOU PLAN AN ESSAY?</a:t>
            </a:r>
          </a:p>
          <a:p>
            <a:pPr algn="ctr"/>
            <a:endParaRPr lang="en-US" sz="3200" dirty="0">
              <a:latin typeface="Comic Sans MS" pitchFamily="66" charset="0"/>
            </a:endParaRPr>
          </a:p>
          <a:p>
            <a:pPr algn="ctr"/>
            <a:endParaRPr lang="en-US" sz="2000" dirty="0" smtClean="0">
              <a:latin typeface="Comic Sans MS" pitchFamily="66" charset="0"/>
            </a:endParaRPr>
          </a:p>
          <a:p>
            <a:endParaRPr lang="en-NZ" dirty="0"/>
          </a:p>
        </p:txBody>
      </p:sp>
      <p:cxnSp>
        <p:nvCxnSpPr>
          <p:cNvPr id="4" name="Straight Arrow Connector 3"/>
          <p:cNvCxnSpPr/>
          <p:nvPr/>
        </p:nvCxnSpPr>
        <p:spPr>
          <a:xfrm rot="5400000">
            <a:off x="392877" y="1607331"/>
            <a:ext cx="1357322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28596" y="2571744"/>
            <a:ext cx="1643074" cy="923330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It helps you to remember details.</a:t>
            </a:r>
            <a:endParaRPr lang="en-NZ" dirty="0">
              <a:latin typeface="Comic Sans MS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6200000" flipH="1">
            <a:off x="2250265" y="1750207"/>
            <a:ext cx="135732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00298" y="2571744"/>
            <a:ext cx="1571636" cy="2585323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You can organise your thoughts and work out what is important before you begin.</a:t>
            </a:r>
            <a:endParaRPr lang="en-NZ" dirty="0">
              <a:latin typeface="Comic Sans MS" pitchFamily="66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6200000" flipH="1">
            <a:off x="4107653" y="1750207"/>
            <a:ext cx="150019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00562" y="2786058"/>
            <a:ext cx="1500198" cy="2585323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You can arrange your ideas and give them structure so that you develop an idea.</a:t>
            </a:r>
            <a:endParaRPr lang="en-NZ" dirty="0">
              <a:latin typeface="Comic Sans MS" pitchFamily="66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16200000" flipH="1">
            <a:off x="6500826" y="1714488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58016" y="2714620"/>
            <a:ext cx="1571636" cy="2862322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It helps you to save time in the long run. You already know what you are going to say before you begin.</a:t>
            </a:r>
            <a:endParaRPr lang="en-NZ" dirty="0"/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642910" y="2357430"/>
            <a:ext cx="2786082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28596" y="3929066"/>
            <a:ext cx="1857388" cy="1754326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You can eliminate irrelevant details and add in important ones.</a:t>
            </a:r>
            <a:endParaRPr lang="en-NZ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8215370" cy="1015663"/>
          </a:xfrm>
          <a:prstGeom prst="rect">
            <a:avLst/>
          </a:prstGeom>
          <a:noFill/>
          <a:ln w="5715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latin typeface="Comic Sans MS" pitchFamily="66" charset="0"/>
              </a:rPr>
              <a:t>How to plan an essay</a:t>
            </a:r>
            <a:endParaRPr lang="en-NZ" sz="6000" dirty="0">
              <a:latin typeface="Comic Sans MS" pitchFamily="66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3786182" y="1357298"/>
            <a:ext cx="107157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4" name="TextBox 3"/>
          <p:cNvSpPr txBox="1"/>
          <p:nvPr/>
        </p:nvSpPr>
        <p:spPr>
          <a:xfrm>
            <a:off x="428596" y="1857364"/>
            <a:ext cx="8215370" cy="646331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Begin by choosing the question you feel fits the text best. Write the question on your page and underline the key words. 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5" name="Down Arrow 4"/>
          <p:cNvSpPr/>
          <p:nvPr/>
        </p:nvSpPr>
        <p:spPr>
          <a:xfrm>
            <a:off x="3857620" y="2571744"/>
            <a:ext cx="92869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6" name="TextBox 5"/>
          <p:cNvSpPr txBox="1"/>
          <p:nvPr/>
        </p:nvSpPr>
        <p:spPr>
          <a:xfrm>
            <a:off x="428596" y="2928934"/>
            <a:ext cx="8215370" cy="923330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Decide on what main points you NEED to make. If the question asks you to describe the setting / relationship etc. then you need to do that. Often this is the first part of the question and will happen early in the essay. 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3929058" y="3929066"/>
            <a:ext cx="78581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8" name="TextBox 7"/>
          <p:cNvSpPr txBox="1"/>
          <p:nvPr/>
        </p:nvSpPr>
        <p:spPr>
          <a:xfrm>
            <a:off x="428596" y="4214818"/>
            <a:ext cx="8215370" cy="923330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Then address the second part of the question – usually why the setting / relationship is important. You need to have at least two really strong points.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4071934" y="5214950"/>
            <a:ext cx="571504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10" name="TextBox 9"/>
          <p:cNvSpPr txBox="1"/>
          <p:nvPr/>
        </p:nvSpPr>
        <p:spPr>
          <a:xfrm>
            <a:off x="357158" y="5500702"/>
            <a:ext cx="8429684" cy="923330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Add examples to your main points and any other key information that is relevant to the point. Remember you will be rushed and you don’t want to forget things.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929058" y="6500810"/>
            <a:ext cx="85725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285728"/>
            <a:ext cx="8215370" cy="1200329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Then decide on your structure – intro and conclusion. What will make the essay interesting and show that you know what you are talking about?</a:t>
            </a:r>
          </a:p>
          <a:p>
            <a:r>
              <a:rPr lang="en-US" dirty="0" smtClean="0">
                <a:latin typeface="Comic Sans MS" pitchFamily="66" charset="0"/>
              </a:rPr>
              <a:t>How will you develop your ideas through the essay? </a:t>
            </a:r>
          </a:p>
          <a:p>
            <a:r>
              <a:rPr lang="en-US" dirty="0" smtClean="0">
                <a:latin typeface="Comic Sans MS" pitchFamily="66" charset="0"/>
              </a:rPr>
              <a:t>Number each point in order. This stage is very important!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3" name="Down Arrow 2"/>
          <p:cNvSpPr/>
          <p:nvPr/>
        </p:nvSpPr>
        <p:spPr>
          <a:xfrm>
            <a:off x="3929058" y="1571612"/>
            <a:ext cx="928694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500034" y="2071678"/>
            <a:ext cx="8429684" cy="369332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Read over your plan to make sure you haven’t left anything  out.</a:t>
            </a:r>
            <a:endParaRPr lang="en-NZ" dirty="0">
              <a:latin typeface="Comic Sans MS" pitchFamily="66" charset="0"/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4000496" y="2500306"/>
            <a:ext cx="71438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7" name="TextBox 6"/>
          <p:cNvSpPr txBox="1"/>
          <p:nvPr/>
        </p:nvSpPr>
        <p:spPr>
          <a:xfrm>
            <a:off x="571472" y="3000372"/>
            <a:ext cx="8215370" cy="646331"/>
          </a:xfrm>
          <a:prstGeom prst="rect">
            <a:avLst/>
          </a:prstGeom>
          <a:noFill/>
          <a:ln w="381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Begin writing your essay. STICK TO THE PLAN. Refer back to it to make sure you are following it. </a:t>
            </a:r>
            <a:endParaRPr lang="en-NZ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572560" cy="6494085"/>
          </a:xfrm>
          <a:prstGeom prst="rect">
            <a:avLst/>
          </a:prstGeom>
          <a:noFill/>
          <a:ln w="76200">
            <a:solidFill>
              <a:schemeClr val="tx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u="sng" dirty="0" smtClean="0">
                <a:latin typeface="Comic Sans MS" pitchFamily="66" charset="0"/>
              </a:rPr>
              <a:t>TIME ALLOCATION</a:t>
            </a:r>
          </a:p>
          <a:p>
            <a:r>
              <a:rPr lang="en-US" sz="2400" dirty="0" smtClean="0">
                <a:latin typeface="Comic Sans MS" pitchFamily="66" charset="0"/>
              </a:rPr>
              <a:t>For </a:t>
            </a:r>
            <a:r>
              <a:rPr lang="en-US" sz="2400" u="sng" dirty="0" smtClean="0">
                <a:latin typeface="Comic Sans MS" pitchFamily="66" charset="0"/>
              </a:rPr>
              <a:t>film,</a:t>
            </a: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u="sng" dirty="0" smtClean="0">
                <a:latin typeface="Comic Sans MS" pitchFamily="66" charset="0"/>
              </a:rPr>
              <a:t>novel</a:t>
            </a:r>
            <a:r>
              <a:rPr lang="en-US" sz="2400" dirty="0" smtClean="0">
                <a:latin typeface="Comic Sans MS" pitchFamily="66" charset="0"/>
              </a:rPr>
              <a:t> and </a:t>
            </a:r>
            <a:r>
              <a:rPr lang="en-US" sz="2400" u="sng" dirty="0" smtClean="0">
                <a:latin typeface="Comic Sans MS" pitchFamily="66" charset="0"/>
              </a:rPr>
              <a:t>poetry</a:t>
            </a:r>
            <a:r>
              <a:rPr lang="en-US" sz="2400" dirty="0" smtClean="0">
                <a:latin typeface="Comic Sans MS" pitchFamily="66" charset="0"/>
              </a:rPr>
              <a:t> you have 25 minutes for each.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first 2 minutes reading all of the questions.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pick a question and start on your plan (5 minutes)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begin essay after 10minutes and spend 15 minutes writing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3 minutes proofreading</a:t>
            </a:r>
          </a:p>
          <a:p>
            <a:endParaRPr lang="en-US" sz="2400" dirty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For formal writing you have 40 minutes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5 minutes reading information and questions (some will have a lot of info)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10 minutes planning what you want to say.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20 minutes writing (it only needs to be 200 words)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5 minutes proofreading</a:t>
            </a:r>
          </a:p>
          <a:p>
            <a:endParaRPr lang="en-US" sz="2400" dirty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Unfamiliar text has 3 parts: written (prose or transactional), oral and visual. You have 60 minutes.</a:t>
            </a:r>
          </a:p>
          <a:p>
            <a:r>
              <a:rPr lang="en-US" sz="2400" dirty="0" smtClean="0">
                <a:latin typeface="Comic Sans MS" pitchFamily="66" charset="0"/>
              </a:rPr>
              <a:t>20 minutes per text. </a:t>
            </a:r>
            <a:endParaRPr lang="en-NZ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0"/>
            <a:ext cx="828680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latin typeface="Comic Sans MS" pitchFamily="66" charset="0"/>
              </a:rPr>
              <a:t>ASSESSMENT CRITERIA FOR FORMAL WRITING</a:t>
            </a: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US" sz="2400" u="sng" dirty="0" smtClean="0">
              <a:latin typeface="Comic Sans MS" pitchFamily="66" charset="0"/>
            </a:endParaRPr>
          </a:p>
          <a:p>
            <a:pPr algn="ctr"/>
            <a:endParaRPr lang="en-NZ" sz="2400" u="sng" dirty="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928662" y="1357299"/>
          <a:ext cx="6691338" cy="4572031"/>
        </p:xfrm>
        <a:graphic>
          <a:graphicData uri="http://schemas.openxmlformats.org/drawingml/2006/table">
            <a:tbl>
              <a:tblPr/>
              <a:tblGrid>
                <a:gridCol w="2230446"/>
                <a:gridCol w="2230446"/>
                <a:gridCol w="2230446"/>
              </a:tblGrid>
              <a:tr h="481265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 dirty="0">
                          <a:latin typeface="Arial"/>
                          <a:ea typeface="Times New Roman"/>
                          <a:cs typeface="Arial"/>
                        </a:rPr>
                        <a:t>Achievement</a:t>
                      </a:r>
                      <a:endParaRPr lang="en-NZ" sz="11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Arial"/>
                          <a:ea typeface="Times New Roman"/>
                          <a:cs typeface="Arial"/>
                        </a:rPr>
                        <a:t>Achievement with Merit</a:t>
                      </a:r>
                      <a:endParaRPr lang="en-NZ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100" b="1">
                          <a:latin typeface="Arial"/>
                          <a:ea typeface="Times New Roman"/>
                          <a:cs typeface="Arial"/>
                        </a:rPr>
                        <a:t>Achievement with Excellence</a:t>
                      </a:r>
                      <a:endParaRPr lang="en-NZ" sz="11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3167"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Express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idea(s)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 with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supporting detail 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in a piece of formal writing.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Develop idea(s) 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with supporting detail and explanation in a piece of formal writing.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Develop idea(s)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convincingly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 with supporting detail and explanation in a piece of formal writing.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03167"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Use a writing style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appropriate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 to audience, purpose and text type.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Use a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controlled writing 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style appropriate to audience, purpose and text type.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Use a controlled writing style appropriate to audience, purpose and text type, and which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commands attention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3167"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>
                          <a:latin typeface="Comic Sans MS" pitchFamily="66" charset="0"/>
                          <a:ea typeface="Times New Roman"/>
                          <a:cs typeface="Arial"/>
                        </a:rPr>
                        <a:t>Structure material in a way that is appropriate to audience, purpose and text type.</a:t>
                      </a:r>
                      <a:endParaRPr lang="en-NZ" sz="12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Structure material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clearly 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in a way that is appropriate to audience, purpose and text type.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Structure material clearly and effectively in a way that is appropriate to audience, purpose and text type.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1265"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Use </a:t>
                      </a:r>
                      <a:r>
                        <a:rPr lang="en-NZ" sz="1200" b="1" dirty="0">
                          <a:latin typeface="Comic Sans MS" pitchFamily="66" charset="0"/>
                          <a:ea typeface="Times New Roman"/>
                          <a:cs typeface="Arial"/>
                        </a:rPr>
                        <a:t>writing conventions </a:t>
                      </a: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without intrusive errors.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>
                          <a:latin typeface="Comic Sans MS" pitchFamily="66" charset="0"/>
                          <a:ea typeface="Times New Roman"/>
                          <a:cs typeface="Arial"/>
                        </a:rPr>
                        <a:t>Use writing conventions without intrusive errors.</a:t>
                      </a:r>
                      <a:endParaRPr lang="en-NZ" sz="12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Bef>
                          <a:spcPts val="600"/>
                        </a:spcBef>
                        <a:spcAft>
                          <a:spcPts val="600"/>
                        </a:spcAft>
                        <a:buSzPts val="1000"/>
                        <a:buFont typeface="Symbol"/>
                        <a:buChar char=""/>
                        <a:tabLst>
                          <a:tab pos="180340" algn="l"/>
                        </a:tabLst>
                      </a:pPr>
                      <a:r>
                        <a:rPr lang="en-NZ" sz="1200" dirty="0">
                          <a:latin typeface="Comic Sans MS" pitchFamily="66" charset="0"/>
                          <a:ea typeface="Times New Roman"/>
                          <a:cs typeface="Arial"/>
                        </a:rPr>
                        <a:t>Use writing conventions accurately.</a:t>
                      </a:r>
                      <a:endParaRPr lang="en-NZ" sz="12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4717" marR="647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0" y="428605"/>
            <a:ext cx="1785918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facts, opinions, info, argument</a:t>
            </a:r>
            <a:endParaRPr lang="en-NZ" dirty="0"/>
          </a:p>
        </p:txBody>
      </p:sp>
      <p:cxnSp>
        <p:nvCxnSpPr>
          <p:cNvPr id="6" name="Straight Arrow Connector 5"/>
          <p:cNvCxnSpPr/>
          <p:nvPr/>
        </p:nvCxnSpPr>
        <p:spPr>
          <a:xfrm rot="16200000" flipH="1">
            <a:off x="1535091" y="1250935"/>
            <a:ext cx="786612" cy="427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1571612"/>
            <a:ext cx="1285852" cy="8617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</a:t>
            </a:r>
            <a:r>
              <a:rPr lang="en-US" sz="1600" dirty="0" smtClean="0"/>
              <a:t>xplanation, examples, evidence</a:t>
            </a:r>
            <a:r>
              <a:rPr lang="en-US" dirty="0" smtClean="0"/>
              <a:t>.</a:t>
            </a:r>
            <a:endParaRPr lang="en-NZ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285852" y="2143116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2844" y="3286124"/>
            <a:ext cx="928694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formal</a:t>
            </a:r>
            <a:endParaRPr lang="en-NZ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142976" y="3357562"/>
            <a:ext cx="21431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42844" y="5857892"/>
            <a:ext cx="3214710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Spelling, punctuation, grammar that does not inhibit the reader’s ability to understand the piece</a:t>
            </a:r>
            <a:endParaRPr lang="en-NZ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57224" y="5643578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00232" y="500042"/>
            <a:ext cx="3500462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Building on a single idea by adding detail, links to other ideas towards a coherent planned whole</a:t>
            </a:r>
            <a:endParaRPr lang="en-NZ" sz="1600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071802" y="1357298"/>
            <a:ext cx="71438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0" y="4000504"/>
            <a:ext cx="1214414" cy="7386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Selects appropriate vocabulary</a:t>
            </a:r>
            <a:endParaRPr lang="en-NZ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1214414" y="3500438"/>
            <a:ext cx="221457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43306" y="6000768"/>
            <a:ext cx="1500198" cy="73866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Progresses in a logical way, ideas linked</a:t>
            </a:r>
            <a:endParaRPr lang="en-NZ" sz="1400" dirty="0"/>
          </a:p>
        </p:txBody>
      </p:sp>
      <p:cxnSp>
        <p:nvCxnSpPr>
          <p:cNvPr id="25" name="Straight Arrow Connector 24"/>
          <p:cNvCxnSpPr/>
          <p:nvPr/>
        </p:nvCxnSpPr>
        <p:spPr>
          <a:xfrm rot="16200000" flipV="1">
            <a:off x="4214810" y="5357826"/>
            <a:ext cx="100013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15008" y="500042"/>
            <a:ext cx="3071834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Writing influences the reader to agree with the writer’s ideas.</a:t>
            </a:r>
            <a:endParaRPr lang="en-NZ" sz="1600" dirty="0"/>
          </a:p>
        </p:txBody>
      </p:sp>
      <p:cxnSp>
        <p:nvCxnSpPr>
          <p:cNvPr id="28" name="Straight Arrow Connector 27"/>
          <p:cNvCxnSpPr/>
          <p:nvPr/>
        </p:nvCxnSpPr>
        <p:spPr>
          <a:xfrm rot="10800000" flipV="1">
            <a:off x="7000892" y="1071546"/>
            <a:ext cx="928694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786710" y="1428736"/>
            <a:ext cx="1214446" cy="304698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Through use of a distinctive personal voice, inventive use of language. Makes the reader want to read on.</a:t>
            </a:r>
            <a:endParaRPr lang="en-NZ" sz="1600" dirty="0"/>
          </a:p>
        </p:txBody>
      </p:sp>
      <p:cxnSp>
        <p:nvCxnSpPr>
          <p:cNvPr id="31" name="Straight Arrow Connector 30"/>
          <p:cNvCxnSpPr/>
          <p:nvPr/>
        </p:nvCxnSpPr>
        <p:spPr>
          <a:xfrm rot="5400000">
            <a:off x="7000892" y="3071810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15272" y="4572008"/>
            <a:ext cx="1285884" cy="230832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Ideas are more than a set of points, ideas interrelate or expand on examples.</a:t>
            </a:r>
            <a:endParaRPr lang="en-NZ" sz="1600" dirty="0"/>
          </a:p>
        </p:txBody>
      </p:sp>
      <p:cxnSp>
        <p:nvCxnSpPr>
          <p:cNvPr id="34" name="Straight Arrow Connector 33"/>
          <p:cNvCxnSpPr/>
          <p:nvPr/>
        </p:nvCxnSpPr>
        <p:spPr>
          <a:xfrm rot="10800000">
            <a:off x="7215206" y="5214950"/>
            <a:ext cx="50006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357818" y="6000768"/>
            <a:ext cx="2286016" cy="83099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Suitable for publication with minor editing</a:t>
            </a:r>
            <a:endParaRPr lang="en-NZ" sz="1600" dirty="0"/>
          </a:p>
        </p:txBody>
      </p:sp>
      <p:cxnSp>
        <p:nvCxnSpPr>
          <p:cNvPr id="37" name="Straight Arrow Connector 36"/>
          <p:cNvCxnSpPr/>
          <p:nvPr/>
        </p:nvCxnSpPr>
        <p:spPr>
          <a:xfrm rot="16200000" flipV="1">
            <a:off x="6786578" y="5786454"/>
            <a:ext cx="285752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428604"/>
            <a:ext cx="7858180" cy="581697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u="sng" dirty="0" smtClean="0">
                <a:latin typeface="Comic Sans MS" pitchFamily="66" charset="0"/>
              </a:rPr>
              <a:t>How to get started?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You need to introduce your idea to the reader.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You will suggest the angle / opinion you have on the issue.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You may want to use an interesting opening: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An emotive statement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a controversial statement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a rhetorical question</a:t>
            </a:r>
          </a:p>
          <a:p>
            <a:pPr>
              <a:buFontTx/>
              <a:buChar char="-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a surprising statistic</a:t>
            </a:r>
          </a:p>
          <a:p>
            <a:r>
              <a:rPr lang="en-US" sz="2400" dirty="0" smtClean="0">
                <a:latin typeface="Comic Sans MS" pitchFamily="66" charset="0"/>
              </a:rPr>
              <a:t>Best of all is to be unique and original!</a:t>
            </a:r>
          </a:p>
          <a:p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A basic introduction needs: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to echo the question / topic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it states the writer’s point of view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it introduces the main points</a:t>
            </a:r>
            <a:endParaRPr lang="en-NZ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428604"/>
            <a:ext cx="8286808" cy="587853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u="sng" dirty="0" smtClean="0">
                <a:latin typeface="Comic Sans MS" pitchFamily="66" charset="0"/>
              </a:rPr>
              <a:t>THE BODY</a:t>
            </a:r>
          </a:p>
          <a:p>
            <a:r>
              <a:rPr lang="en-US" sz="2400" dirty="0" smtClean="0">
                <a:latin typeface="Comic Sans MS" pitchFamily="66" charset="0"/>
              </a:rPr>
              <a:t>This is the main bulk of your ideas and where you present the evidence of your opinion.</a:t>
            </a:r>
          </a:p>
          <a:p>
            <a:r>
              <a:rPr lang="en-US" sz="2400" dirty="0" smtClean="0">
                <a:latin typeface="Comic Sans MS" pitchFamily="66" charset="0"/>
              </a:rPr>
              <a:t>What the body needs to have: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discuss each point made in the introduction in turn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keep your argument going and strong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keep on track by referring back to the initial topic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Give supporting detail to back up what you say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 </a:t>
            </a:r>
            <a:r>
              <a:rPr lang="en-US" sz="2400" dirty="0" smtClean="0">
                <a:latin typeface="Comic Sans MS" pitchFamily="66" charset="0"/>
              </a:rPr>
              <a:t>structure carefully.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Comic Sans MS" pitchFamily="66" charset="0"/>
            </a:endParaRPr>
          </a:p>
          <a:p>
            <a:r>
              <a:rPr lang="en-US" sz="2400" dirty="0" smtClean="0">
                <a:latin typeface="Comic Sans MS" pitchFamily="66" charset="0"/>
              </a:rPr>
              <a:t>Use the LEER structure:</a:t>
            </a:r>
          </a:p>
          <a:p>
            <a:r>
              <a:rPr lang="en-US" sz="2400" dirty="0" smtClean="0">
                <a:latin typeface="Comic Sans MS" pitchFamily="66" charset="0"/>
              </a:rPr>
              <a:t>L= lead statement</a:t>
            </a:r>
          </a:p>
          <a:p>
            <a:r>
              <a:rPr lang="en-US" sz="2400" dirty="0" smtClean="0">
                <a:latin typeface="Comic Sans MS" pitchFamily="66" charset="0"/>
              </a:rPr>
              <a:t>E= example</a:t>
            </a:r>
          </a:p>
          <a:p>
            <a:r>
              <a:rPr lang="en-US" sz="2400" dirty="0" smtClean="0">
                <a:latin typeface="Comic Sans MS" pitchFamily="66" charset="0"/>
              </a:rPr>
              <a:t>E= explanation</a:t>
            </a:r>
          </a:p>
          <a:p>
            <a:r>
              <a:rPr lang="en-US" sz="2400" dirty="0" smtClean="0">
                <a:latin typeface="Comic Sans MS" pitchFamily="66" charset="0"/>
              </a:rPr>
              <a:t>R= relevance</a:t>
            </a:r>
            <a:endParaRPr lang="en-NZ" sz="2400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571480"/>
            <a:ext cx="75724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sz="2000" dirty="0">
              <a:latin typeface="Comic Sans MS" pitchFamily="66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85720" y="357166"/>
          <a:ext cx="8501121" cy="62876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826"/>
                <a:gridCol w="3357586"/>
                <a:gridCol w="3214709"/>
              </a:tblGrid>
              <a:tr h="201052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LEAD STATEMENT</a:t>
                      </a:r>
                      <a:endParaRPr lang="en-NZ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What are you writing about?</a:t>
                      </a:r>
                    </a:p>
                    <a:p>
                      <a:r>
                        <a:rPr lang="en-US" dirty="0" smtClean="0">
                          <a:latin typeface="Comic Sans MS" pitchFamily="66" charset="0"/>
                        </a:rPr>
                        <a:t>This sentence</a:t>
                      </a:r>
                      <a:r>
                        <a:rPr lang="en-US" baseline="0" dirty="0" smtClean="0">
                          <a:latin typeface="Comic Sans MS" pitchFamily="66" charset="0"/>
                        </a:rPr>
                        <a:t> introduces the paragraph, state the main ideas, may link to the previous paragraph, links to the topic of the essay</a:t>
                      </a:r>
                      <a:endParaRPr lang="en-NZ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Comic Sans MS" pitchFamily="66" charset="0"/>
                        </a:rPr>
                        <a:t>Zoos are education places.</a:t>
                      </a:r>
                      <a:endParaRPr lang="en-NZ" i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209689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EXPLANATION</a:t>
                      </a:r>
                      <a:endParaRPr lang="en-NZ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What do you mean?</a:t>
                      </a:r>
                    </a:p>
                    <a:p>
                      <a:r>
                        <a:rPr lang="en-US" dirty="0" smtClean="0">
                          <a:latin typeface="Comic Sans MS" pitchFamily="66" charset="0"/>
                        </a:rPr>
                        <a:t>You will explain what you meant in the lead statement. Give the reader more detail</a:t>
                      </a:r>
                      <a:r>
                        <a:rPr lang="en-US" baseline="0" dirty="0" smtClean="0">
                          <a:latin typeface="Comic Sans MS" pitchFamily="66" charset="0"/>
                        </a:rPr>
                        <a:t> about the idea / issue.</a:t>
                      </a:r>
                      <a:endParaRPr lang="en-NZ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i="1" dirty="0" smtClean="0">
                          <a:latin typeface="Comic Sans MS" pitchFamily="66" charset="0"/>
                        </a:rPr>
                        <a:t>Where else can you see a lion close up,</a:t>
                      </a:r>
                      <a:r>
                        <a:rPr lang="en-US" i="1" baseline="0" dirty="0" smtClean="0">
                          <a:latin typeface="Comic Sans MS" pitchFamily="66" charset="0"/>
                        </a:rPr>
                        <a:t> let alone their cubs? Did you know that zoos give visitors the opportunity to learn interesting facts about their favorite animals.</a:t>
                      </a:r>
                      <a:endParaRPr lang="en-NZ" i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1525013">
                <a:tc>
                  <a:txBody>
                    <a:bodyPr/>
                    <a:lstStyle/>
                    <a:p>
                      <a:r>
                        <a:rPr lang="en-US" dirty="0" smtClean="0"/>
                        <a:t>EXAMPLE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What makes you</a:t>
                      </a:r>
                      <a:r>
                        <a:rPr lang="en-US" baseline="0" dirty="0" smtClean="0">
                          <a:latin typeface="Comic Sans MS" pitchFamily="66" charset="0"/>
                        </a:rPr>
                        <a:t> say that?</a:t>
                      </a:r>
                    </a:p>
                    <a:p>
                      <a:r>
                        <a:rPr lang="en-US" baseline="0" dirty="0" smtClean="0">
                          <a:latin typeface="Comic Sans MS" pitchFamily="66" charset="0"/>
                        </a:rPr>
                        <a:t>Give evidence, example, proof to support the idea that you have explained.</a:t>
                      </a:r>
                    </a:p>
                    <a:p>
                      <a:endParaRPr lang="en-NZ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i="1" dirty="0" smtClean="0">
                          <a:latin typeface="Comic Sans MS" pitchFamily="66" charset="0"/>
                        </a:rPr>
                        <a:t>A survey in 2001 from the Auckland Zoo found that 90 percent of people</a:t>
                      </a:r>
                      <a:r>
                        <a:rPr lang="en-US" b="0" i="1" baseline="0" dirty="0" smtClean="0">
                          <a:latin typeface="Comic Sans MS" pitchFamily="66" charset="0"/>
                        </a:rPr>
                        <a:t> had learnt something from visiting the zoo.</a:t>
                      </a:r>
                      <a:endParaRPr lang="en-NZ" b="0" i="1" dirty="0">
                        <a:latin typeface="Comic Sans MS" pitchFamily="66" charset="0"/>
                      </a:endParaRPr>
                    </a:p>
                  </a:txBody>
                  <a:tcPr/>
                </a:tc>
              </a:tr>
              <a:tr h="65410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mic Sans MS" pitchFamily="66" charset="0"/>
                        </a:rPr>
                        <a:t>RELEVANCE</a:t>
                      </a:r>
                      <a:endParaRPr lang="en-NZ" dirty="0">
                        <a:latin typeface="Comic Sans MS" pitchFamily="66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 why is all that important?</a:t>
                      </a:r>
                    </a:p>
                    <a:p>
                      <a:r>
                        <a:rPr lang="en-US" smtClean="0"/>
                        <a:t>Convince the reader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141</TotalTime>
  <Words>1048</Words>
  <Application>Microsoft Office PowerPoint</Application>
  <PresentationFormat>On-screen Show (4:3)</PresentationFormat>
  <Paragraphs>115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Foundry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Ministry of Education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lotush</dc:creator>
  <cp:lastModifiedBy>lotush</cp:lastModifiedBy>
  <cp:revision>14</cp:revision>
  <dcterms:created xsi:type="dcterms:W3CDTF">2008-08-24T22:26:10Z</dcterms:created>
  <dcterms:modified xsi:type="dcterms:W3CDTF">2008-09-01T00:36:58Z</dcterms:modified>
</cp:coreProperties>
</file>